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7" r:id="rId7"/>
    <p:sldId id="260" r:id="rId8"/>
    <p:sldId id="265"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671" autoAdjust="0"/>
  </p:normalViewPr>
  <p:slideViewPr>
    <p:cSldViewPr>
      <p:cViewPr>
        <p:scale>
          <a:sx n="80" d="100"/>
          <a:sy n="80" d="100"/>
        </p:scale>
        <p:origin x="-7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ADB14-6E5F-4E60-8BB7-1A592106942E}"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B14-6E5F-4E60-8BB7-1A592106942E}"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B14-6E5F-4E60-8BB7-1A592106942E}"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B14-6E5F-4E60-8BB7-1A592106942E}"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ADB14-6E5F-4E60-8BB7-1A592106942E}"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ADB14-6E5F-4E60-8BB7-1A592106942E}"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ADB14-6E5F-4E60-8BB7-1A592106942E}" type="datetimeFigureOut">
              <a:rPr lang="en-US" smtClean="0"/>
              <a:pPr/>
              <a:t>4/21/2011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ADB14-6E5F-4E60-8BB7-1A592106942E}" type="datetimeFigureOut">
              <a:rPr lang="en-US" smtClean="0"/>
              <a:pPr/>
              <a:t>4/21/2011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ADB14-6E5F-4E60-8BB7-1A592106942E}" type="datetimeFigureOut">
              <a:rPr lang="en-US" smtClean="0"/>
              <a:pPr/>
              <a:t>4/21/2011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B14-6E5F-4E60-8BB7-1A592106942E}"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B14-6E5F-4E60-8BB7-1A592106942E}"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6154-AD27-4D9B-AAB2-B2F322BF87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ADB14-6E5F-4E60-8BB7-1A592106942E}" type="datetimeFigureOut">
              <a:rPr lang="en-US" smtClean="0"/>
              <a:pPr/>
              <a:t>4/21/2011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66154-AD27-4D9B-AAB2-B2F322BF87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CLIMBING SPACE</a:t>
            </a:r>
            <a:br>
              <a:rPr lang="en-US" dirty="0" smtClean="0"/>
            </a:br>
            <a:r>
              <a:rPr lang="en-US" dirty="0" smtClean="0"/>
              <a:t>Section 236</a:t>
            </a:r>
            <a:endParaRPr lang="en-US" dirty="0"/>
          </a:p>
        </p:txBody>
      </p:sp>
      <p:sp>
        <p:nvSpPr>
          <p:cNvPr id="3" name="Subtitle 2"/>
          <p:cNvSpPr>
            <a:spLocks noGrp="1"/>
          </p:cNvSpPr>
          <p:nvPr>
            <p:ph type="subTitle" idx="1"/>
          </p:nvPr>
        </p:nvSpPr>
        <p:spPr/>
        <p:txBody>
          <a:bodyPr/>
          <a:lstStyle/>
          <a:p>
            <a:r>
              <a:rPr lang="en-US" dirty="0" smtClean="0"/>
              <a:t>OJUA NESC Spring Training</a:t>
            </a:r>
          </a:p>
          <a:p>
            <a:r>
              <a:rPr lang="en-US" dirty="0" smtClean="0"/>
              <a:t>April 19-20,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dirty="0" smtClean="0"/>
              <a:t>						Climbing Space</a:t>
            </a:r>
            <a:endParaRPr lang="en-US" sz="2000" dirty="0"/>
          </a:p>
        </p:txBody>
      </p:sp>
      <p:sp>
        <p:nvSpPr>
          <p:cNvPr id="3" name="Content Placeholder 2"/>
          <p:cNvSpPr>
            <a:spLocks noGrp="1"/>
          </p:cNvSpPr>
          <p:nvPr>
            <p:ph idx="1"/>
          </p:nvPr>
        </p:nvSpPr>
        <p:spPr>
          <a:xfrm>
            <a:off x="457200" y="762000"/>
            <a:ext cx="8229600" cy="5562600"/>
          </a:xfrm>
        </p:spPr>
        <p:txBody>
          <a:bodyPr>
            <a:normAutofit/>
          </a:bodyPr>
          <a:lstStyle/>
          <a:p>
            <a:pPr>
              <a:buNone/>
            </a:pPr>
            <a:r>
              <a:rPr lang="en-US" sz="1800" b="1" dirty="0" smtClean="0"/>
              <a:t>2007 Code change that started this discussion  </a:t>
            </a:r>
            <a:r>
              <a:rPr lang="en-US" sz="1800" dirty="0" smtClean="0"/>
              <a:t>(from 2007 pre-print)</a:t>
            </a:r>
          </a:p>
          <a:p>
            <a:pPr>
              <a:buNone/>
            </a:pPr>
            <a:r>
              <a:rPr lang="en-US" sz="1800" dirty="0" smtClean="0"/>
              <a:t>Section 236G</a:t>
            </a:r>
          </a:p>
          <a:p>
            <a:pPr marL="457200" indent="-457200">
              <a:buAutoNum type="alphaUcPeriod" startAt="7"/>
            </a:pPr>
            <a:r>
              <a:rPr lang="en-US" sz="1800" dirty="0" smtClean="0"/>
              <a:t>Climbing space past longitudinal runs not on support arms</a:t>
            </a:r>
          </a:p>
          <a:p>
            <a:pPr marL="457200" indent="-457200">
              <a:buNone/>
            </a:pPr>
            <a:r>
              <a:rPr lang="en-US" sz="1800" dirty="0" smtClean="0"/>
              <a:t>	The full width of climbing space shall be provided past longitudinal runs and shall extend vertically in the same position from 1.0 m (40 in.) below the run to a point 1.0 m (40 in.) above [or 1.50 m (60 in.) where required by Rule 236E].  The width of climbing space shall be measured from the longitudinal run concerned.  Longitudinal runs on racks, or cables on messengers, are not considered as obstructing the climbing space </a:t>
            </a:r>
            <a:r>
              <a:rPr lang="en-US" sz="1800" strike="sngStrike" dirty="0" smtClean="0"/>
              <a:t>if all wires concerned are covered by rubber protective equipment or otherwise guarded as an unvarying practice before workers climb past them</a:t>
            </a:r>
            <a:r>
              <a:rPr lang="en-US" sz="1800" dirty="0" smtClean="0"/>
              <a:t>.  </a:t>
            </a:r>
            <a:r>
              <a:rPr lang="en-US" sz="1800" u="sng" dirty="0" smtClean="0"/>
              <a:t>if the location, size, and quantity of the cables permit qualified workers to climb past them</a:t>
            </a:r>
            <a:r>
              <a:rPr lang="en-US" sz="1800" dirty="0" smtClean="0"/>
              <a:t>.  This does not apply where communication conductors are above the longitudinal runs concerned.</a:t>
            </a:r>
          </a:p>
          <a:p>
            <a:pPr marL="457200" indent="-457200">
              <a:buNone/>
            </a:pPr>
            <a:endParaRPr lang="en-US" sz="1800" dirty="0" smtClean="0"/>
          </a:p>
          <a:p>
            <a:pPr marL="457200" indent="-457200">
              <a:buNone/>
            </a:pPr>
            <a:r>
              <a:rPr lang="en-US" sz="1800" b="1" dirty="0" smtClean="0"/>
              <a:t>Supporting Comment </a:t>
            </a:r>
            <a:r>
              <a:rPr lang="en-US" sz="1800" dirty="0" smtClean="0"/>
              <a:t>– It is not common for supply workers to cover or guard communication cables before climbing past them.  The proposed wording is intended to provide a practical bridge between the Code wording and everyday work practices, and is not intended to reduce safety. </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dirty="0" smtClean="0"/>
              <a:t>						Climbing Space</a:t>
            </a:r>
            <a:endParaRPr lang="en-US" sz="2000" dirty="0"/>
          </a:p>
        </p:txBody>
      </p:sp>
      <p:sp>
        <p:nvSpPr>
          <p:cNvPr id="3" name="Content Placeholder 2"/>
          <p:cNvSpPr>
            <a:spLocks noGrp="1"/>
          </p:cNvSpPr>
          <p:nvPr>
            <p:ph idx="1"/>
          </p:nvPr>
        </p:nvSpPr>
        <p:spPr>
          <a:xfrm>
            <a:off x="457200" y="762000"/>
            <a:ext cx="8229600" cy="5867400"/>
          </a:xfrm>
        </p:spPr>
        <p:txBody>
          <a:bodyPr>
            <a:noAutofit/>
          </a:bodyPr>
          <a:lstStyle/>
          <a:p>
            <a:r>
              <a:rPr lang="en-US" sz="1200" b="1" dirty="0"/>
              <a:t>REQUEST FOR INTERPRETATION OF THE</a:t>
            </a:r>
            <a:endParaRPr lang="en-US" sz="1200" dirty="0"/>
          </a:p>
          <a:p>
            <a:r>
              <a:rPr lang="en-US" sz="1200" b="1" dirty="0"/>
              <a:t> NATIONAL ELECTRICAL SAFETY CODE</a:t>
            </a:r>
            <a:endParaRPr lang="en-US" sz="1200" dirty="0"/>
          </a:p>
          <a:p>
            <a:r>
              <a:rPr lang="en-US" sz="1200" b="1" dirty="0"/>
              <a:t> </a:t>
            </a:r>
            <a:endParaRPr lang="en-US" sz="1200" dirty="0"/>
          </a:p>
          <a:p>
            <a:r>
              <a:rPr lang="en-US" sz="1200" b="1" dirty="0"/>
              <a:t> </a:t>
            </a:r>
            <a:r>
              <a:rPr lang="en-US" sz="1200" b="1" dirty="0" smtClean="0"/>
              <a:t>Name</a:t>
            </a:r>
            <a:r>
              <a:rPr lang="en-US" sz="1200" b="1" dirty="0"/>
              <a:t>: </a:t>
            </a:r>
            <a:r>
              <a:rPr lang="en-US" sz="1200" b="1" u="sng" dirty="0"/>
              <a:t>John Wallace</a:t>
            </a:r>
            <a:r>
              <a:rPr lang="en-US" sz="1200" b="1" dirty="0"/>
              <a:t>			Date:  </a:t>
            </a:r>
            <a:r>
              <a:rPr lang="en-US" sz="1200" b="1" u="sng" dirty="0"/>
              <a:t>April 30, 2010</a:t>
            </a:r>
            <a:endParaRPr lang="en-US" sz="1200" dirty="0"/>
          </a:p>
          <a:p>
            <a:r>
              <a:rPr lang="en-US" sz="1200" b="1" dirty="0"/>
              <a:t> </a:t>
            </a:r>
            <a:endParaRPr lang="en-US" sz="1200" dirty="0"/>
          </a:p>
          <a:p>
            <a:r>
              <a:rPr lang="en-US" sz="1200" b="1" dirty="0"/>
              <a:t>Address: </a:t>
            </a:r>
            <a:r>
              <a:rPr lang="en-US" sz="1200" b="1" u="sng" dirty="0"/>
              <a:t>550 Capitol Street NE, Salem, OR 97310</a:t>
            </a:r>
            <a:endParaRPr lang="en-US" sz="1200" dirty="0"/>
          </a:p>
          <a:p>
            <a:r>
              <a:rPr lang="en-US" sz="1200" b="1" dirty="0"/>
              <a:t> </a:t>
            </a:r>
            <a:endParaRPr lang="en-US" sz="1200" dirty="0"/>
          </a:p>
          <a:p>
            <a:r>
              <a:rPr lang="en-US" sz="1200" b="1" dirty="0"/>
              <a:t>Organization represented:  </a:t>
            </a:r>
            <a:r>
              <a:rPr lang="en-US" sz="1200" b="1" u="sng" dirty="0"/>
              <a:t>Oregon Public Utility Commission</a:t>
            </a:r>
            <a:endParaRPr lang="en-US" sz="1200" dirty="0"/>
          </a:p>
          <a:p>
            <a:r>
              <a:rPr lang="en-US" sz="1200" b="1" dirty="0"/>
              <a:t> </a:t>
            </a:r>
            <a:endParaRPr lang="en-US" sz="1200" dirty="0"/>
          </a:p>
          <a:p>
            <a:r>
              <a:rPr lang="en-US" sz="1200" b="1" dirty="0"/>
              <a:t>Rule:  </a:t>
            </a:r>
            <a:r>
              <a:rPr lang="en-US" sz="1200" b="1" u="sng" dirty="0"/>
              <a:t>236 Climbing space </a:t>
            </a:r>
            <a:endParaRPr lang="en-US" sz="1200" dirty="0"/>
          </a:p>
          <a:p>
            <a:r>
              <a:rPr lang="en-US" sz="1200" b="1" dirty="0"/>
              <a:t> </a:t>
            </a:r>
            <a:endParaRPr lang="en-US" sz="1200" dirty="0"/>
          </a:p>
          <a:p>
            <a:pPr lvl="0"/>
            <a:r>
              <a:rPr lang="en-US" sz="1200" b="1" dirty="0"/>
              <a:t>Statement of Problem and Supporting Comments:</a:t>
            </a:r>
            <a:endParaRPr lang="en-US" sz="1200" dirty="0"/>
          </a:p>
          <a:p>
            <a:r>
              <a:rPr lang="en-US" sz="1200" b="1" dirty="0"/>
              <a:t> </a:t>
            </a:r>
            <a:endParaRPr lang="en-US" sz="1200" dirty="0"/>
          </a:p>
          <a:p>
            <a:r>
              <a:rPr lang="en-US" sz="1200" b="1" dirty="0"/>
              <a:t>Rule 236G was modified somewhat in the 2007 edition, deleting the language about covering wires with rubber protective equipment or otherwise guarding them, as an unvarying practice, before climbing past them. </a:t>
            </a:r>
            <a:endParaRPr lang="en-US" sz="1200" dirty="0"/>
          </a:p>
          <a:p>
            <a:r>
              <a:rPr lang="en-US" sz="1200" b="1" dirty="0"/>
              <a:t> </a:t>
            </a:r>
            <a:endParaRPr lang="en-US" sz="1200" dirty="0"/>
          </a:p>
          <a:p>
            <a:r>
              <a:rPr lang="en-US" sz="1200" b="1" dirty="0"/>
              <a:t>Is this modification meant to change the intent of Rule 236, particularly as it regards placement of communications facilities on a jointly used pole?  We have operated under the understanding that the dimensions and location of the climbing space (Rule 236A) would remain the same and that the phrase “climbing space </a:t>
            </a:r>
            <a:r>
              <a:rPr lang="en-US" sz="1200" b="1" u="sng" dirty="0"/>
              <a:t>past</a:t>
            </a:r>
            <a:r>
              <a:rPr lang="en-US" sz="1200" b="1" dirty="0"/>
              <a:t> longitudinal runs” in Rule 236G does not mean that it is now permissible to climb over them, essentially using then as a ladder.  Although the climbing space may rotate as a worker ascends the pole, the worker must first climb past the space-limiting cable/conductor. </a:t>
            </a:r>
            <a:endParaRPr lang="en-US" sz="1200" dirty="0"/>
          </a:p>
          <a:p>
            <a:r>
              <a:rPr lang="en-US" sz="1200" b="1" dirty="0"/>
              <a:t> </a:t>
            </a:r>
            <a:endParaRPr lang="en-US" sz="1200" dirty="0"/>
          </a:p>
          <a:p>
            <a:r>
              <a:rPr lang="en-US" sz="1200" b="1" dirty="0"/>
              <a:t>Is it still necessary to maintain a quarter of the pole as a clear climbing space, consistent with the description provided in Rule 236A? </a:t>
            </a:r>
            <a:endParaRPr lang="en-US" sz="1200" dirty="0"/>
          </a:p>
          <a:p>
            <a:r>
              <a:rPr lang="en-US" sz="1200" b="1" dirty="0"/>
              <a:t> </a:t>
            </a:r>
            <a:endParaRPr lang="en-US" sz="1200" dirty="0"/>
          </a:p>
          <a:p>
            <a:r>
              <a:rPr lang="en-US" sz="1200" b="1" dirty="0"/>
              <a:t> </a:t>
            </a:r>
            <a:endParaRPr lang="en-US" sz="1200" dirty="0"/>
          </a:p>
          <a:p>
            <a:r>
              <a:rPr lang="en-US" sz="1200" b="1" dirty="0"/>
              <a:t> </a:t>
            </a:r>
            <a:r>
              <a:rPr lang="en-US" sz="1200" b="1" dirty="0" smtClean="0"/>
              <a:t>Signature</a:t>
            </a:r>
            <a:r>
              <a:rPr lang="en-US" sz="1200" b="1" dirty="0"/>
              <a:t>:</a:t>
            </a:r>
            <a:r>
              <a:rPr lang="en-US" sz="1200" dirty="0"/>
              <a:t>  ___________________________________ </a:t>
            </a:r>
          </a:p>
          <a:p>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dirty="0" smtClean="0"/>
              <a:t>						Climbing Space</a:t>
            </a:r>
            <a:endParaRPr lang="en-US" sz="2000" dirty="0"/>
          </a:p>
        </p:txBody>
      </p:sp>
      <p:sp>
        <p:nvSpPr>
          <p:cNvPr id="3" name="Content Placeholder 2"/>
          <p:cNvSpPr>
            <a:spLocks noGrp="1"/>
          </p:cNvSpPr>
          <p:nvPr>
            <p:ph idx="1"/>
          </p:nvPr>
        </p:nvSpPr>
        <p:spPr>
          <a:xfrm>
            <a:off x="457200" y="762000"/>
            <a:ext cx="8229600" cy="5364163"/>
          </a:xfrm>
        </p:spPr>
        <p:txBody>
          <a:bodyPr>
            <a:normAutofit fontScale="25000" lnSpcReduction="20000"/>
          </a:bodyPr>
          <a:lstStyle/>
          <a:p>
            <a:pPr>
              <a:buNone/>
            </a:pPr>
            <a:r>
              <a:rPr lang="en-US" dirty="0" smtClean="0"/>
              <a:t>	</a:t>
            </a:r>
            <a:r>
              <a:rPr lang="en-US" sz="6400" dirty="0" smtClean="0"/>
              <a:t>(Received March 25, 2011)</a:t>
            </a:r>
          </a:p>
          <a:p>
            <a:r>
              <a:rPr lang="en-US" sz="7200" b="1" dirty="0" smtClean="0"/>
              <a:t>NESC </a:t>
            </a:r>
            <a:r>
              <a:rPr lang="en-US" sz="7200" b="1" dirty="0"/>
              <a:t>IR 563 – </a:t>
            </a:r>
            <a:r>
              <a:rPr lang="en-US" sz="7200" b="1" dirty="0" smtClean="0"/>
              <a:t>Release  </a:t>
            </a:r>
            <a:endParaRPr lang="en-US" sz="7200" dirty="0"/>
          </a:p>
          <a:p>
            <a:r>
              <a:rPr lang="en-US" sz="7200" dirty="0"/>
              <a:t>Your Interpretation Request asks two questions.  The first question is the intent of the Rule 236G revision in the 2007 Edition, particularly regarding placement of communication facilities on a jointly-used pole.  The answer is no, the revision was not intended to change placement of communication facilities, including cables, on a jointly-used pole.</a:t>
            </a:r>
          </a:p>
          <a:p>
            <a:r>
              <a:rPr lang="en-US" sz="7200" dirty="0"/>
              <a:t>For your information, the change was made to reflect common work practices.  For the most part, workers were not covering communication cables when climbing past them and it was determined that such action was not a safety issue.  Note that energized electric facilities must be covered in accordance with Part 4 Work Rules.</a:t>
            </a:r>
          </a:p>
          <a:p>
            <a:r>
              <a:rPr lang="en-US" sz="7200" dirty="0"/>
              <a:t>Your second question asks if it is still necessary to maintain a quarter of the pole as a </a:t>
            </a:r>
            <a:r>
              <a:rPr lang="en-US" sz="7200" b="1" dirty="0"/>
              <a:t>“clear”</a:t>
            </a:r>
            <a:r>
              <a:rPr lang="en-US" sz="7200" dirty="0"/>
              <a:t> climbing space, consistent with Rule 236A (emphasis added).  The answer is a qualified yes.</a:t>
            </a:r>
          </a:p>
          <a:p>
            <a:r>
              <a:rPr lang="en-US" sz="7200" dirty="0"/>
              <a:t>Rule 236A was not revised; a climbing space still must be provided on one side or corner of the pole.  However, this space is not necessarily “clear” as described in your question.  See Rule 236G; note that longitudinal runs of cables on messengers are not considered to obstruct the climbing space if the cables are installed such that qualified workers can climb past the cables</a:t>
            </a:r>
            <a:r>
              <a:rPr lang="en-US" sz="7200" dirty="0" smtClean="0"/>
              <a:t>.</a:t>
            </a:r>
          </a:p>
          <a:p>
            <a:endParaRPr lang="en-US" sz="7200" dirty="0"/>
          </a:p>
          <a:p>
            <a:r>
              <a:rPr lang="en-US" sz="7200" dirty="0"/>
              <a:t>DEH</a:t>
            </a:r>
          </a:p>
          <a:p>
            <a:r>
              <a:rPr lang="en-US" sz="7200" dirty="0"/>
              <a:t>9/30/2010</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000" dirty="0" smtClean="0"/>
              <a:t>						Climbing Space</a:t>
            </a:r>
            <a:endParaRPr lang="en-US" sz="2000"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sz="2000" b="1" dirty="0" smtClean="0"/>
              <a:t>Rule 236. Climbing space</a:t>
            </a:r>
          </a:p>
          <a:p>
            <a:pPr>
              <a:buNone/>
            </a:pPr>
            <a:r>
              <a:rPr lang="en-US" sz="2000" dirty="0"/>
              <a:t> </a:t>
            </a:r>
            <a:r>
              <a:rPr lang="en-US" sz="2000" dirty="0" smtClean="0"/>
              <a:t> 	A.  Location and dimension</a:t>
            </a:r>
          </a:p>
          <a:p>
            <a:pPr>
              <a:buNone/>
            </a:pPr>
            <a:r>
              <a:rPr lang="en-US" sz="2000" dirty="0"/>
              <a:t>	</a:t>
            </a:r>
            <a:r>
              <a:rPr lang="en-US" sz="2000" dirty="0" smtClean="0"/>
              <a:t>	1.   A climbing space having the horizontal dimensions specified in 	      Rule 236E shall be provided past any conductors, support arms, or 	      other parts.</a:t>
            </a:r>
          </a:p>
          <a:p>
            <a:pPr>
              <a:buNone/>
            </a:pPr>
            <a:r>
              <a:rPr lang="en-US" sz="2000" dirty="0"/>
              <a:t>	</a:t>
            </a:r>
            <a:r>
              <a:rPr lang="en-US" sz="2000" dirty="0" smtClean="0"/>
              <a:t>	2.   The climbing space need be provided on one side or corner of 	       the support only.</a:t>
            </a:r>
          </a:p>
          <a:p>
            <a:pPr>
              <a:buNone/>
            </a:pPr>
            <a:r>
              <a:rPr lang="en-US" sz="2000" dirty="0"/>
              <a:t>	</a:t>
            </a:r>
            <a:r>
              <a:rPr lang="en-US" sz="2000" dirty="0" smtClean="0"/>
              <a:t>	3.   The climbing space shall extend vertically past any conductor or 	       other part between levels above and below the conductors as 	       specified in Rules 236E, F, G, and I, but may otherwise be shifted 	       from any side or corner of the support to any other side or corner.</a:t>
            </a:r>
          </a:p>
          <a:p>
            <a:pPr>
              <a:buNone/>
            </a:pPr>
            <a:r>
              <a:rPr lang="en-US" sz="2000" dirty="0" smtClean="0"/>
              <a:t>	</a:t>
            </a:r>
          </a:p>
          <a:p>
            <a:pPr>
              <a:buNone/>
            </a:pPr>
            <a:r>
              <a:rPr lang="en-US" sz="2000" dirty="0" smtClean="0"/>
              <a:t>	(See next page for visual representation of 236A3)</a:t>
            </a:r>
          </a:p>
          <a:p>
            <a:pPr>
              <a:buNone/>
            </a:pPr>
            <a:endParaRPr lang="en-US" sz="2000" dirty="0"/>
          </a:p>
          <a:p>
            <a:pPr>
              <a:buNone/>
            </a:pPr>
            <a:r>
              <a:rPr lang="en-US" sz="2000" dirty="0" smtClean="0"/>
              <a:t>	</a:t>
            </a:r>
            <a:r>
              <a:rPr lang="en-US" sz="2000" b="1" dirty="0" smtClean="0"/>
              <a:t>Rule 236A was not revised by the 2007 Code change, nor by the interpretation.</a:t>
            </a:r>
          </a:p>
          <a:p>
            <a:pPr>
              <a:buNone/>
            </a:pPr>
            <a:endParaRPr lang="en-US" sz="1600" dirty="0" smtClean="0"/>
          </a:p>
          <a:p>
            <a:pPr>
              <a:buNone/>
            </a:pPr>
            <a:endParaRPr lang="en-US" sz="1600" dirty="0"/>
          </a:p>
          <a:p>
            <a:pPr>
              <a:buNone/>
            </a:pPr>
            <a:r>
              <a:rPr lang="en-US" sz="1600" dirty="0" smtClean="0"/>
              <a:t>	</a:t>
            </a:r>
          </a:p>
          <a:p>
            <a:pPr>
              <a:buNone/>
            </a:pP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dirty="0" smtClean="0"/>
              <a:t>						Climbing Space</a:t>
            </a:r>
            <a:endParaRPr lang="en-US" sz="2000" dirty="0"/>
          </a:p>
        </p:txBody>
      </p:sp>
      <p:sp>
        <p:nvSpPr>
          <p:cNvPr id="3" name="Content Placeholder 2"/>
          <p:cNvSpPr>
            <a:spLocks noGrp="1"/>
          </p:cNvSpPr>
          <p:nvPr>
            <p:ph idx="1"/>
          </p:nvPr>
        </p:nvSpPr>
        <p:spPr>
          <a:xfrm>
            <a:off x="457200" y="838200"/>
            <a:ext cx="8229600" cy="5791200"/>
          </a:xfrm>
        </p:spPr>
        <p:txBody>
          <a:bodyPr/>
          <a:lstStyle/>
          <a:p>
            <a:pPr lvl="1">
              <a:buNone/>
            </a:pPr>
            <a:endParaRPr lang="en-US" dirty="0"/>
          </a:p>
        </p:txBody>
      </p:sp>
      <p:grpSp>
        <p:nvGrpSpPr>
          <p:cNvPr id="1026" name="Group 2"/>
          <p:cNvGrpSpPr>
            <a:grpSpLocks/>
          </p:cNvGrpSpPr>
          <p:nvPr/>
        </p:nvGrpSpPr>
        <p:grpSpPr bwMode="auto">
          <a:xfrm>
            <a:off x="1189038" y="1219200"/>
            <a:ext cx="3078162" cy="4800600"/>
            <a:chOff x="1152" y="3506"/>
            <a:chExt cx="4176" cy="6430"/>
          </a:xfrm>
        </p:grpSpPr>
        <p:grpSp>
          <p:nvGrpSpPr>
            <p:cNvPr id="1027" name="Group 3"/>
            <p:cNvGrpSpPr>
              <a:grpSpLocks/>
            </p:cNvGrpSpPr>
            <p:nvPr/>
          </p:nvGrpSpPr>
          <p:grpSpPr bwMode="auto">
            <a:xfrm>
              <a:off x="1152" y="4514"/>
              <a:ext cx="2736" cy="5422"/>
              <a:chOff x="1152" y="4514"/>
              <a:chExt cx="2736" cy="5422"/>
            </a:xfrm>
          </p:grpSpPr>
          <p:sp>
            <p:nvSpPr>
              <p:cNvPr id="1028" name="Text Box 4"/>
              <p:cNvSpPr txBox="1">
                <a:spLocks noChangeArrowheads="1"/>
              </p:cNvSpPr>
              <p:nvPr/>
            </p:nvSpPr>
            <p:spPr bwMode="auto">
              <a:xfrm>
                <a:off x="3168" y="9504"/>
                <a:ext cx="720"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Arial" pitchFamily="34" charset="0"/>
                  </a:rPr>
                  <a:t>30”</a:t>
                </a:r>
                <a:endParaRPr kumimoji="0" lang="en-US" sz="1800" b="0" i="0" u="none" strike="noStrike" cap="none" normalizeH="0" baseline="0" smtClean="0">
                  <a:ln>
                    <a:noFill/>
                  </a:ln>
                  <a:solidFill>
                    <a:schemeClr val="tx1"/>
                  </a:solidFill>
                  <a:effectLst/>
                  <a:latin typeface="Arial" pitchFamily="34" charset="0"/>
                </a:endParaRPr>
              </a:p>
            </p:txBody>
          </p:sp>
          <p:sp>
            <p:nvSpPr>
              <p:cNvPr id="1029" name="Text Box 5"/>
              <p:cNvSpPr txBox="1">
                <a:spLocks noChangeArrowheads="1"/>
              </p:cNvSpPr>
              <p:nvPr/>
            </p:nvSpPr>
            <p:spPr bwMode="auto">
              <a:xfrm>
                <a:off x="2160" y="9360"/>
                <a:ext cx="720"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rPr>
                  <a:t>30”</a:t>
                </a:r>
                <a:endParaRPr kumimoji="0" lang="en-US" sz="1800" b="0" i="0" u="none" strike="noStrike" cap="none" normalizeH="0" baseline="0" smtClean="0">
                  <a:ln>
                    <a:noFill/>
                  </a:ln>
                  <a:solidFill>
                    <a:schemeClr val="tx1"/>
                  </a:solidFill>
                  <a:effectLst/>
                  <a:latin typeface="Arial" pitchFamily="34" charset="0"/>
                </a:endParaRPr>
              </a:p>
            </p:txBody>
          </p:sp>
          <p:grpSp>
            <p:nvGrpSpPr>
              <p:cNvPr id="1030" name="Group 6"/>
              <p:cNvGrpSpPr>
                <a:grpSpLocks/>
              </p:cNvGrpSpPr>
              <p:nvPr/>
            </p:nvGrpSpPr>
            <p:grpSpPr bwMode="auto">
              <a:xfrm>
                <a:off x="1152" y="4514"/>
                <a:ext cx="1008" cy="2736"/>
                <a:chOff x="1152" y="3456"/>
                <a:chExt cx="1008" cy="2736"/>
              </a:xfrm>
            </p:grpSpPr>
            <p:sp>
              <p:nvSpPr>
                <p:cNvPr id="1031" name="Line 7"/>
                <p:cNvSpPr>
                  <a:spLocks noChangeShapeType="1"/>
                </p:cNvSpPr>
                <p:nvPr/>
              </p:nvSpPr>
              <p:spPr bwMode="auto">
                <a:xfrm flipH="1" flipV="1">
                  <a:off x="1728" y="3456"/>
                  <a:ext cx="288" cy="2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2" name="Line 8"/>
                <p:cNvSpPr>
                  <a:spLocks noChangeShapeType="1"/>
                </p:cNvSpPr>
                <p:nvPr/>
              </p:nvSpPr>
              <p:spPr bwMode="auto">
                <a:xfrm flipH="1" flipV="1">
                  <a:off x="1728" y="5904"/>
                  <a:ext cx="288" cy="2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Line 9"/>
                <p:cNvSpPr>
                  <a:spLocks noChangeShapeType="1"/>
                </p:cNvSpPr>
                <p:nvPr/>
              </p:nvSpPr>
              <p:spPr bwMode="auto">
                <a:xfrm>
                  <a:off x="1872" y="3600"/>
                  <a:ext cx="0" cy="2448"/>
                </a:xfrm>
                <a:prstGeom prst="line">
                  <a:avLst/>
                </a:prstGeom>
                <a:noFill/>
                <a:ln w="9525">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en-US"/>
                </a:p>
              </p:txBody>
            </p:sp>
            <p:sp>
              <p:nvSpPr>
                <p:cNvPr id="1034" name="Text Box 10"/>
                <p:cNvSpPr txBox="1">
                  <a:spLocks noChangeArrowheads="1"/>
                </p:cNvSpPr>
                <p:nvPr/>
              </p:nvSpPr>
              <p:spPr bwMode="auto">
                <a:xfrm>
                  <a:off x="1152" y="4464"/>
                  <a:ext cx="1008" cy="5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chemeClr val="tx1"/>
                      </a:solidFill>
                      <a:effectLst/>
                      <a:latin typeface="Arial" pitchFamily="34" charset="0"/>
                    </a:rPr>
                    <a:t>80”</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chemeClr val="tx1"/>
                      </a:solidFill>
                      <a:effectLst/>
                      <a:latin typeface="Arial" pitchFamily="34" charset="0"/>
                    </a:rPr>
                    <a:t>Min.</a:t>
                  </a:r>
                  <a:endParaRPr kumimoji="0" lang="en-US" sz="1800" b="0" i="0" u="none" strike="noStrike" cap="none" normalizeH="0" baseline="0" smtClean="0">
                    <a:ln>
                      <a:noFill/>
                    </a:ln>
                    <a:solidFill>
                      <a:schemeClr val="tx1"/>
                    </a:solidFill>
                    <a:effectLst/>
                    <a:latin typeface="Arial" pitchFamily="34" charset="0"/>
                  </a:endParaRPr>
                </a:p>
              </p:txBody>
            </p:sp>
          </p:grpSp>
        </p:grpSp>
        <p:grpSp>
          <p:nvGrpSpPr>
            <p:cNvPr id="1035" name="Group 11"/>
            <p:cNvGrpSpPr>
              <a:grpSpLocks/>
            </p:cNvGrpSpPr>
            <p:nvPr/>
          </p:nvGrpSpPr>
          <p:grpSpPr bwMode="auto">
            <a:xfrm>
              <a:off x="2016" y="3506"/>
              <a:ext cx="3312" cy="6194"/>
              <a:chOff x="2016" y="3506"/>
              <a:chExt cx="3312" cy="6194"/>
            </a:xfrm>
          </p:grpSpPr>
          <p:sp>
            <p:nvSpPr>
              <p:cNvPr id="1036" name="Text Box 12"/>
              <p:cNvSpPr txBox="1">
                <a:spLocks noChangeArrowheads="1"/>
              </p:cNvSpPr>
              <p:nvPr/>
            </p:nvSpPr>
            <p:spPr bwMode="auto">
              <a:xfrm>
                <a:off x="3888" y="5090"/>
                <a:ext cx="1296" cy="5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chemeClr val="tx1"/>
                    </a:solidFill>
                    <a:effectLst/>
                    <a:latin typeface="Arial" pitchFamily="34" charset="0"/>
                  </a:rPr>
                  <a:t>40” Min.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chemeClr val="tx1"/>
                    </a:solidFill>
                    <a:effectLst/>
                    <a:latin typeface="Arial" pitchFamily="34" charset="0"/>
                  </a:rPr>
                  <a:t>Overlap</a:t>
                </a:r>
                <a:endParaRPr kumimoji="0" lang="en-US" sz="1800" b="0" i="0" u="none" strike="noStrike" cap="none" normalizeH="0" baseline="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4032" y="7106"/>
                <a:ext cx="1296" cy="5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Arial" pitchFamily="34" charset="0"/>
                  </a:rPr>
                  <a:t>Climbing</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Arial" pitchFamily="34" charset="0"/>
                  </a:rPr>
                  <a:t>Space</a:t>
                </a:r>
                <a:endParaRPr kumimoji="0" lang="en-US" sz="1800" b="0" i="0" u="none" strike="noStrike" cap="none" normalizeH="0" baseline="0" smtClean="0">
                  <a:ln>
                    <a:noFill/>
                  </a:ln>
                  <a:solidFill>
                    <a:schemeClr val="tx1"/>
                  </a:solidFill>
                  <a:effectLst/>
                  <a:latin typeface="Arial" pitchFamily="34" charset="0"/>
                </a:endParaRPr>
              </a:p>
            </p:txBody>
          </p:sp>
          <p:grpSp>
            <p:nvGrpSpPr>
              <p:cNvPr id="1038" name="Group 14"/>
              <p:cNvGrpSpPr>
                <a:grpSpLocks/>
              </p:cNvGrpSpPr>
              <p:nvPr/>
            </p:nvGrpSpPr>
            <p:grpSpPr bwMode="auto">
              <a:xfrm>
                <a:off x="2880" y="3506"/>
                <a:ext cx="1152" cy="2448"/>
                <a:chOff x="1728" y="2592"/>
                <a:chExt cx="1152" cy="2448"/>
              </a:xfrm>
            </p:grpSpPr>
            <p:sp>
              <p:nvSpPr>
                <p:cNvPr id="1039" name="Line 15"/>
                <p:cNvSpPr>
                  <a:spLocks noChangeShapeType="1"/>
                </p:cNvSpPr>
                <p:nvPr/>
              </p:nvSpPr>
              <p:spPr bwMode="auto">
                <a:xfrm flipV="1">
                  <a:off x="2880" y="3024"/>
                  <a:ext cx="0" cy="172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0" name="Line 16"/>
                <p:cNvSpPr>
                  <a:spLocks noChangeShapeType="1"/>
                </p:cNvSpPr>
                <p:nvPr/>
              </p:nvSpPr>
              <p:spPr bwMode="auto">
                <a:xfrm flipV="1">
                  <a:off x="2160" y="3312"/>
                  <a:ext cx="0" cy="172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1" name="Line 17"/>
                <p:cNvSpPr>
                  <a:spLocks noChangeShapeType="1"/>
                </p:cNvSpPr>
                <p:nvPr/>
              </p:nvSpPr>
              <p:spPr bwMode="auto">
                <a:xfrm flipH="1">
                  <a:off x="2136" y="3024"/>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2" name="Line 18"/>
                <p:cNvSpPr>
                  <a:spLocks noChangeShapeType="1"/>
                </p:cNvSpPr>
                <p:nvPr/>
              </p:nvSpPr>
              <p:spPr bwMode="auto">
                <a:xfrm flipH="1" flipV="1">
                  <a:off x="1728" y="2880"/>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3" name="Line 19"/>
                <p:cNvSpPr>
                  <a:spLocks noChangeShapeType="1"/>
                </p:cNvSpPr>
                <p:nvPr/>
              </p:nvSpPr>
              <p:spPr bwMode="auto">
                <a:xfrm flipH="1" flipV="1">
                  <a:off x="2448" y="2592"/>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4" name="Line 20"/>
                <p:cNvSpPr>
                  <a:spLocks noChangeShapeType="1"/>
                </p:cNvSpPr>
                <p:nvPr/>
              </p:nvSpPr>
              <p:spPr bwMode="auto">
                <a:xfrm flipH="1">
                  <a:off x="1728" y="2592"/>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5" name="Line 21"/>
                <p:cNvSpPr>
                  <a:spLocks noChangeShapeType="1"/>
                </p:cNvSpPr>
                <p:nvPr/>
              </p:nvSpPr>
              <p:spPr bwMode="auto">
                <a:xfrm flipH="1">
                  <a:off x="2160" y="4752"/>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6" name="Line 22"/>
                <p:cNvSpPr>
                  <a:spLocks noChangeShapeType="1"/>
                </p:cNvSpPr>
                <p:nvPr/>
              </p:nvSpPr>
              <p:spPr bwMode="auto">
                <a:xfrm flipV="1">
                  <a:off x="1728" y="2880"/>
                  <a:ext cx="0" cy="864"/>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47" name="Line 23"/>
              <p:cNvSpPr>
                <a:spLocks noChangeShapeType="1"/>
              </p:cNvSpPr>
              <p:nvPr/>
            </p:nvSpPr>
            <p:spPr bwMode="auto">
              <a:xfrm>
                <a:off x="2448" y="6674"/>
                <a:ext cx="0" cy="1008"/>
              </a:xfrm>
              <a:prstGeom prst="line">
                <a:avLst/>
              </a:prstGeom>
              <a:noFill/>
              <a:ln w="6350">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en-US"/>
              </a:p>
            </p:txBody>
          </p:sp>
          <p:sp>
            <p:nvSpPr>
              <p:cNvPr id="1048" name="Line 24"/>
              <p:cNvSpPr>
                <a:spLocks noChangeShapeType="1"/>
              </p:cNvSpPr>
              <p:nvPr/>
            </p:nvSpPr>
            <p:spPr bwMode="auto">
              <a:xfrm>
                <a:off x="3600" y="5090"/>
                <a:ext cx="0" cy="720"/>
              </a:xfrm>
              <a:prstGeom prst="line">
                <a:avLst/>
              </a:prstGeom>
              <a:noFill/>
              <a:ln w="6350">
                <a:solidFill>
                  <a:srgbClr val="000000"/>
                </a:solidFill>
                <a:round/>
                <a:headEnd type="arrow" w="med" len="med"/>
                <a:tailEnd type="arrow" w="med" len="med"/>
              </a:ln>
            </p:spPr>
            <p:txBody>
              <a:bodyPr vert="horz" wrap="square" lIns="91440" tIns="45720" rIns="91440" bIns="45720" numCol="1" anchor="t" anchorCtr="0" compatLnSpc="1">
                <a:prstTxWarp prst="textNoShape">
                  <a:avLst/>
                </a:prstTxWarp>
              </a:bodyPr>
              <a:lstStyle/>
              <a:p>
                <a:endParaRPr lang="en-US"/>
              </a:p>
            </p:txBody>
          </p:sp>
          <p:sp>
            <p:nvSpPr>
              <p:cNvPr id="1049" name="Text Box 25"/>
              <p:cNvSpPr txBox="1">
                <a:spLocks noChangeArrowheads="1"/>
              </p:cNvSpPr>
              <p:nvPr/>
            </p:nvSpPr>
            <p:spPr bwMode="auto">
              <a:xfrm>
                <a:off x="2016" y="6962"/>
                <a:ext cx="1008"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chemeClr val="tx1"/>
                    </a:solidFill>
                    <a:effectLst/>
                    <a:latin typeface="Arial" pitchFamily="34" charset="0"/>
                  </a:rPr>
                  <a:t>40” Min.</a:t>
                </a:r>
                <a:endParaRPr kumimoji="0" lang="en-US" sz="1800" b="0" i="0" u="none" strike="noStrike" cap="none" normalizeH="0" baseline="0" smtClean="0">
                  <a:ln>
                    <a:noFill/>
                  </a:ln>
                  <a:solidFill>
                    <a:schemeClr val="tx1"/>
                  </a:solidFill>
                  <a:effectLst/>
                  <a:latin typeface="Arial" pitchFamily="34" charset="0"/>
                </a:endParaRPr>
              </a:p>
            </p:txBody>
          </p:sp>
          <p:grpSp>
            <p:nvGrpSpPr>
              <p:cNvPr id="1050" name="Group 26"/>
              <p:cNvGrpSpPr>
                <a:grpSpLocks/>
              </p:cNvGrpSpPr>
              <p:nvPr/>
            </p:nvGrpSpPr>
            <p:grpSpPr bwMode="auto">
              <a:xfrm>
                <a:off x="2160" y="4658"/>
                <a:ext cx="1152" cy="3168"/>
                <a:chOff x="1008" y="3744"/>
                <a:chExt cx="1152" cy="3168"/>
              </a:xfrm>
            </p:grpSpPr>
            <p:sp>
              <p:nvSpPr>
                <p:cNvPr id="1051" name="Line 27"/>
                <p:cNvSpPr>
                  <a:spLocks noChangeShapeType="1"/>
                </p:cNvSpPr>
                <p:nvPr/>
              </p:nvSpPr>
              <p:spPr bwMode="auto">
                <a:xfrm flipV="1">
                  <a:off x="2160" y="4176"/>
                  <a:ext cx="0" cy="144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2" name="Line 28"/>
                <p:cNvSpPr>
                  <a:spLocks noChangeShapeType="1"/>
                </p:cNvSpPr>
                <p:nvPr/>
              </p:nvSpPr>
              <p:spPr bwMode="auto">
                <a:xfrm flipV="1">
                  <a:off x="1440" y="4464"/>
                  <a:ext cx="0" cy="144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3" name="Line 29"/>
                <p:cNvSpPr>
                  <a:spLocks noChangeShapeType="1"/>
                </p:cNvSpPr>
                <p:nvPr/>
              </p:nvSpPr>
              <p:spPr bwMode="auto">
                <a:xfrm flipH="1">
                  <a:off x="1416" y="4176"/>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4" name="Line 30"/>
                <p:cNvSpPr>
                  <a:spLocks noChangeShapeType="1"/>
                </p:cNvSpPr>
                <p:nvPr/>
              </p:nvSpPr>
              <p:spPr bwMode="auto">
                <a:xfrm flipH="1" flipV="1">
                  <a:off x="1008" y="4032"/>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5" name="Line 31"/>
                <p:cNvSpPr>
                  <a:spLocks noChangeShapeType="1"/>
                </p:cNvSpPr>
                <p:nvPr/>
              </p:nvSpPr>
              <p:spPr bwMode="auto">
                <a:xfrm flipH="1" flipV="1">
                  <a:off x="1728" y="3744"/>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6" name="Line 32"/>
                <p:cNvSpPr>
                  <a:spLocks noChangeShapeType="1"/>
                </p:cNvSpPr>
                <p:nvPr/>
              </p:nvSpPr>
              <p:spPr bwMode="auto">
                <a:xfrm flipH="1">
                  <a:off x="1008" y="3744"/>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7" name="Line 33"/>
                <p:cNvSpPr>
                  <a:spLocks noChangeShapeType="1"/>
                </p:cNvSpPr>
                <p:nvPr/>
              </p:nvSpPr>
              <p:spPr bwMode="auto">
                <a:xfrm flipH="1" flipV="1">
                  <a:off x="1008" y="6480"/>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8" name="Line 34"/>
                <p:cNvSpPr>
                  <a:spLocks noChangeShapeType="1"/>
                </p:cNvSpPr>
                <p:nvPr/>
              </p:nvSpPr>
              <p:spPr bwMode="auto">
                <a:xfrm flipV="1">
                  <a:off x="1008" y="4032"/>
                  <a:ext cx="0" cy="245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059" name="Group 35"/>
              <p:cNvGrpSpPr>
                <a:grpSpLocks/>
              </p:cNvGrpSpPr>
              <p:nvPr/>
            </p:nvGrpSpPr>
            <p:grpSpPr bwMode="auto">
              <a:xfrm>
                <a:off x="3168" y="4226"/>
                <a:ext cx="288" cy="4896"/>
                <a:chOff x="2016" y="3312"/>
                <a:chExt cx="288" cy="4896"/>
              </a:xfrm>
            </p:grpSpPr>
            <p:sp>
              <p:nvSpPr>
                <p:cNvPr id="1060" name="Oval 36"/>
                <p:cNvSpPr>
                  <a:spLocks noChangeArrowheads="1"/>
                </p:cNvSpPr>
                <p:nvPr/>
              </p:nvSpPr>
              <p:spPr bwMode="auto">
                <a:xfrm>
                  <a:off x="2016" y="3312"/>
                  <a:ext cx="288" cy="144"/>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1" name="Line 37"/>
                <p:cNvSpPr>
                  <a:spLocks noChangeShapeType="1"/>
                </p:cNvSpPr>
                <p:nvPr/>
              </p:nvSpPr>
              <p:spPr bwMode="auto">
                <a:xfrm>
                  <a:off x="2016" y="3456"/>
                  <a:ext cx="0" cy="4752"/>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2" name="Line 38"/>
                <p:cNvSpPr>
                  <a:spLocks noChangeShapeType="1"/>
                </p:cNvSpPr>
                <p:nvPr/>
              </p:nvSpPr>
              <p:spPr bwMode="auto">
                <a:xfrm>
                  <a:off x="2304" y="3456"/>
                  <a:ext cx="0" cy="4752"/>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3" name="Line 39"/>
                <p:cNvSpPr>
                  <a:spLocks noChangeShapeType="1"/>
                </p:cNvSpPr>
                <p:nvPr/>
              </p:nvSpPr>
              <p:spPr bwMode="auto">
                <a:xfrm flipH="1">
                  <a:off x="2016" y="8208"/>
                  <a:ext cx="288" cy="0"/>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064" name="Line 40"/>
              <p:cNvSpPr>
                <a:spLocks noChangeShapeType="1"/>
              </p:cNvSpPr>
              <p:nvPr/>
            </p:nvSpPr>
            <p:spPr bwMode="auto">
              <a:xfrm flipH="1">
                <a:off x="3744" y="7394"/>
                <a:ext cx="432" cy="314"/>
              </a:xfrm>
              <a:prstGeom prst="line">
                <a:avLst/>
              </a:prstGeom>
              <a:noFill/>
              <a:ln w="9525">
                <a:solidFill>
                  <a:srgbClr val="000000"/>
                </a:solidFill>
                <a:round/>
                <a:headEnd/>
                <a:tailEnd type="arrow" w="med" len="med"/>
              </a:ln>
            </p:spPr>
            <p:txBody>
              <a:bodyPr vert="horz" wrap="square" lIns="91440" tIns="45720" rIns="91440" bIns="45720" numCol="1" anchor="t" anchorCtr="0" compatLnSpc="1">
                <a:prstTxWarp prst="textNoShape">
                  <a:avLst/>
                </a:prstTxWarp>
              </a:bodyPr>
              <a:lstStyle/>
              <a:p>
                <a:endParaRPr lang="en-US"/>
              </a:p>
            </p:txBody>
          </p:sp>
          <p:sp>
            <p:nvSpPr>
              <p:cNvPr id="1065" name="Text Box 41"/>
              <p:cNvSpPr txBox="1">
                <a:spLocks noChangeArrowheads="1"/>
              </p:cNvSpPr>
              <p:nvPr/>
            </p:nvSpPr>
            <p:spPr bwMode="auto">
              <a:xfrm>
                <a:off x="4176" y="6098"/>
                <a:ext cx="864" cy="4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rPr>
                  <a:t>Pole</a:t>
                </a:r>
                <a:endParaRPr kumimoji="0" lang="en-US" sz="1800" b="0" i="0" u="none" strike="noStrike" cap="none" normalizeH="0" baseline="0" smtClean="0">
                  <a:ln>
                    <a:noFill/>
                  </a:ln>
                  <a:solidFill>
                    <a:schemeClr val="tx1"/>
                  </a:solidFill>
                  <a:effectLst/>
                  <a:latin typeface="Arial" pitchFamily="34" charset="0"/>
                </a:endParaRPr>
              </a:p>
            </p:txBody>
          </p:sp>
          <p:sp>
            <p:nvSpPr>
              <p:cNvPr id="1066" name="Line 42"/>
              <p:cNvSpPr>
                <a:spLocks noChangeShapeType="1"/>
              </p:cNvSpPr>
              <p:nvPr/>
            </p:nvSpPr>
            <p:spPr bwMode="auto">
              <a:xfrm flipH="1">
                <a:off x="3456" y="6242"/>
                <a:ext cx="864" cy="144"/>
              </a:xfrm>
              <a:prstGeom prst="line">
                <a:avLst/>
              </a:prstGeom>
              <a:noFill/>
              <a:ln w="9525">
                <a:solidFill>
                  <a:srgbClr val="000000"/>
                </a:solidFill>
                <a:round/>
                <a:headEnd/>
                <a:tailEnd type="arrow" w="med" len="med"/>
              </a:ln>
            </p:spPr>
            <p:txBody>
              <a:bodyPr vert="horz" wrap="square" lIns="91440" tIns="45720" rIns="91440" bIns="45720" numCol="1" anchor="t" anchorCtr="0" compatLnSpc="1">
                <a:prstTxWarp prst="textNoShape">
                  <a:avLst/>
                </a:prstTxWarp>
              </a:bodyPr>
              <a:lstStyle/>
              <a:p>
                <a:endParaRPr lang="en-US"/>
              </a:p>
            </p:txBody>
          </p:sp>
          <p:grpSp>
            <p:nvGrpSpPr>
              <p:cNvPr id="1067" name="Group 43"/>
              <p:cNvGrpSpPr>
                <a:grpSpLocks/>
              </p:cNvGrpSpPr>
              <p:nvPr/>
            </p:nvGrpSpPr>
            <p:grpSpPr bwMode="auto">
              <a:xfrm>
                <a:off x="2592" y="6530"/>
                <a:ext cx="1152" cy="3170"/>
                <a:chOff x="2592" y="6530"/>
                <a:chExt cx="1152" cy="3170"/>
              </a:xfrm>
            </p:grpSpPr>
            <p:sp>
              <p:nvSpPr>
                <p:cNvPr id="1068" name="Line 44"/>
                <p:cNvSpPr>
                  <a:spLocks noChangeShapeType="1"/>
                </p:cNvSpPr>
                <p:nvPr/>
              </p:nvSpPr>
              <p:spPr bwMode="auto">
                <a:xfrm flipV="1">
                  <a:off x="3744" y="6962"/>
                  <a:ext cx="0" cy="244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9" name="Line 45"/>
                <p:cNvSpPr>
                  <a:spLocks noChangeShapeType="1"/>
                </p:cNvSpPr>
                <p:nvPr/>
              </p:nvSpPr>
              <p:spPr bwMode="auto">
                <a:xfrm flipV="1">
                  <a:off x="3024" y="7250"/>
                  <a:ext cx="0" cy="245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0" name="Line 46"/>
                <p:cNvSpPr>
                  <a:spLocks noChangeShapeType="1"/>
                </p:cNvSpPr>
                <p:nvPr/>
              </p:nvSpPr>
              <p:spPr bwMode="auto">
                <a:xfrm flipH="1">
                  <a:off x="3000" y="6962"/>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1" name="Line 47"/>
                <p:cNvSpPr>
                  <a:spLocks noChangeShapeType="1"/>
                </p:cNvSpPr>
                <p:nvPr/>
              </p:nvSpPr>
              <p:spPr bwMode="auto">
                <a:xfrm flipH="1" flipV="1">
                  <a:off x="3312" y="6530"/>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2" name="Line 48"/>
                <p:cNvSpPr>
                  <a:spLocks noChangeShapeType="1"/>
                </p:cNvSpPr>
                <p:nvPr/>
              </p:nvSpPr>
              <p:spPr bwMode="auto">
                <a:xfrm flipH="1">
                  <a:off x="2592" y="6530"/>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3" name="Line 49"/>
                <p:cNvSpPr>
                  <a:spLocks noChangeShapeType="1"/>
                </p:cNvSpPr>
                <p:nvPr/>
              </p:nvSpPr>
              <p:spPr bwMode="auto">
                <a:xfrm flipH="1" flipV="1">
                  <a:off x="2592" y="9266"/>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4" name="Line 50"/>
                <p:cNvSpPr>
                  <a:spLocks noChangeShapeType="1"/>
                </p:cNvSpPr>
                <p:nvPr/>
              </p:nvSpPr>
              <p:spPr bwMode="auto">
                <a:xfrm flipH="1">
                  <a:off x="3024" y="9410"/>
                  <a:ext cx="720" cy="288"/>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5" name="Line 51"/>
                <p:cNvSpPr>
                  <a:spLocks noChangeShapeType="1"/>
                </p:cNvSpPr>
                <p:nvPr/>
              </p:nvSpPr>
              <p:spPr bwMode="auto">
                <a:xfrm flipV="1">
                  <a:off x="2592" y="6818"/>
                  <a:ext cx="0" cy="245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6" name="Line 52"/>
                <p:cNvSpPr>
                  <a:spLocks noChangeShapeType="1"/>
                </p:cNvSpPr>
                <p:nvPr/>
              </p:nvSpPr>
              <p:spPr bwMode="auto">
                <a:xfrm flipH="1" flipV="1">
                  <a:off x="2592" y="6818"/>
                  <a:ext cx="432" cy="432"/>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sz="2000" dirty="0" smtClean="0"/>
              <a:t>						</a:t>
            </a:r>
            <a:r>
              <a:rPr lang="en-US" sz="2200" dirty="0" smtClean="0"/>
              <a:t>Climbing Space</a:t>
            </a:r>
            <a:endParaRPr lang="en-US" sz="2200" dirty="0"/>
          </a:p>
        </p:txBody>
      </p:sp>
      <p:sp>
        <p:nvSpPr>
          <p:cNvPr id="3" name="Content Placeholder 2"/>
          <p:cNvSpPr>
            <a:spLocks noGrp="1"/>
          </p:cNvSpPr>
          <p:nvPr>
            <p:ph idx="1"/>
          </p:nvPr>
        </p:nvSpPr>
        <p:spPr>
          <a:xfrm>
            <a:off x="457200" y="914400"/>
            <a:ext cx="8229600" cy="5211763"/>
          </a:xfrm>
        </p:spPr>
        <p:txBody>
          <a:bodyPr>
            <a:normAutofit/>
          </a:bodyPr>
          <a:lstStyle/>
          <a:p>
            <a:r>
              <a:rPr lang="en-US" sz="2000" b="1" dirty="0" smtClean="0"/>
              <a:t>Rule 236E. Climbing space between conductors</a:t>
            </a:r>
            <a:r>
              <a:rPr lang="en-US" sz="2000" dirty="0" smtClean="0"/>
              <a:t> states that “Climbing space between conductors shall not be less than the horizontal dimensions specified in Table 236-1.  Those dimensions are intended to provide a clear climbing space of 600mm (24 in.) while the conductors bounding the climbing space are covered with temporarily installed protective covering for the voltage involved.  The climbing space shall be provided both along and across the line and shall be projected vertically not less than 1.0 m (40 in.) above and below the limiting conductors”.</a:t>
            </a:r>
          </a:p>
          <a:p>
            <a:endParaRPr lang="en-US" sz="2000" dirty="0"/>
          </a:p>
          <a:p>
            <a:pPr>
              <a:buNone/>
            </a:pPr>
            <a:r>
              <a:rPr lang="en-US" sz="2000" b="1" dirty="0" smtClean="0"/>
              <a:t>	(Table 236-1 is reproduced on the following page)</a:t>
            </a:r>
          </a:p>
          <a:p>
            <a:pPr>
              <a:buNone/>
            </a:pPr>
            <a:r>
              <a:rPr lang="en-US" sz="2000" b="1" dirty="0" smtClean="0"/>
              <a:t>	</a:t>
            </a:r>
            <a:endParaRPr lang="en-US" sz="2000" dirty="0" smtClean="0"/>
          </a:p>
          <a:p>
            <a:pPr>
              <a:buNone/>
            </a:pP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000" dirty="0" smtClean="0"/>
              <a:t>						Climbing Space</a:t>
            </a:r>
            <a:endParaRPr lang="en-US" sz="2000" dirty="0"/>
          </a:p>
        </p:txBody>
      </p:sp>
      <p:pic>
        <p:nvPicPr>
          <p:cNvPr id="4" name="Content Placeholder 3"/>
          <p:cNvPicPr>
            <a:picLocks noGrp="1"/>
          </p:cNvPicPr>
          <p:nvPr>
            <p:ph idx="1"/>
          </p:nvPr>
        </p:nvPicPr>
        <p:blipFill>
          <a:blip r:embed="rId2" cstate="print"/>
          <a:srcRect/>
          <a:stretch>
            <a:fillRect/>
          </a:stretch>
        </p:blipFill>
        <p:spPr bwMode="auto">
          <a:xfrm>
            <a:off x="1981200" y="533400"/>
            <a:ext cx="5257800" cy="6477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2000" dirty="0" smtClean="0"/>
              <a:t>						Climbing Space</a:t>
            </a:r>
            <a:endParaRPr lang="en-US" sz="2000" dirty="0"/>
          </a:p>
        </p:txBody>
      </p:sp>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en-US" dirty="0" smtClean="0"/>
              <a:t>Conclusions:</a:t>
            </a:r>
          </a:p>
          <a:p>
            <a:r>
              <a:rPr lang="en-US" dirty="0" smtClean="0"/>
              <a:t>The language of IR563 does not alter the OPUC’s interpretation of Section 236.</a:t>
            </a:r>
          </a:p>
          <a:p>
            <a:r>
              <a:rPr lang="en-US" dirty="0" smtClean="0"/>
              <a:t>The 2007 language change did not change the overall intent of Section 236.  Specifically, that a clear climbing space (Rule 236E) must be provided on one corner or side of a support structure.</a:t>
            </a:r>
          </a:p>
          <a:p>
            <a:r>
              <a:rPr lang="en-US" dirty="0" smtClean="0"/>
              <a:t>“Boxing” of a pole violates the language and intent of Rules 236G (location), 236E (</a:t>
            </a:r>
            <a:r>
              <a:rPr lang="en-US" smtClean="0"/>
              <a:t>climbing space between conductors), </a:t>
            </a:r>
            <a:r>
              <a:rPr lang="en-US" dirty="0" smtClean="0"/>
              <a:t>and is not an acceptable method of construction in Oregon.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253</Words>
  <Application>Microsoft Office PowerPoint</Application>
  <PresentationFormat>On-screen Show (4:3)</PresentationFormat>
  <Paragraphs>77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CLIMBING SPACE Section 236</vt:lpstr>
      <vt:lpstr>      Climbing Space</vt:lpstr>
      <vt:lpstr>      Climbing Space</vt:lpstr>
      <vt:lpstr>      Climbing Space</vt:lpstr>
      <vt:lpstr>      Climbing Space</vt:lpstr>
      <vt:lpstr>      Climbing Space</vt:lpstr>
      <vt:lpstr>      Climbing Space</vt:lpstr>
      <vt:lpstr>      Climbing Space</vt:lpstr>
      <vt:lpstr>      Climbing Space</vt:lpstr>
    </vt:vector>
  </TitlesOfParts>
  <Company>State of Oregon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CLIMBING SPACE Section 236</dc:title>
  <dc:creator>jwallac</dc:creator>
  <cp:lastModifiedBy>jwallac</cp:lastModifiedBy>
  <cp:revision>44</cp:revision>
  <dcterms:created xsi:type="dcterms:W3CDTF">2011-03-30T21:57:55Z</dcterms:created>
  <dcterms:modified xsi:type="dcterms:W3CDTF">2011-04-21T17:07:32Z</dcterms:modified>
</cp:coreProperties>
</file>